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2" r:id="rId2"/>
    <p:sldId id="313" r:id="rId3"/>
    <p:sldId id="314" r:id="rId4"/>
    <p:sldId id="311" r:id="rId5"/>
    <p:sldId id="289" r:id="rId6"/>
    <p:sldId id="257" r:id="rId7"/>
    <p:sldId id="297" r:id="rId8"/>
    <p:sldId id="295" r:id="rId9"/>
    <p:sldId id="258" r:id="rId10"/>
    <p:sldId id="312" r:id="rId11"/>
    <p:sldId id="309" r:id="rId12"/>
    <p:sldId id="310" r:id="rId13"/>
    <p:sldId id="315" r:id="rId14"/>
    <p:sldId id="318" r:id="rId15"/>
    <p:sldId id="319" r:id="rId16"/>
    <p:sldId id="320" r:id="rId17"/>
    <p:sldId id="321" r:id="rId18"/>
    <p:sldId id="323" r:id="rId19"/>
    <p:sldId id="324" r:id="rId20"/>
    <p:sldId id="316" r:id="rId21"/>
    <p:sldId id="317" r:id="rId22"/>
    <p:sldId id="293" r:id="rId2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00"/>
    <a:srgbClr val="3491F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>
      <p:cViewPr>
        <p:scale>
          <a:sx n="53" d="100"/>
          <a:sy n="53" d="100"/>
        </p:scale>
        <p:origin x="1210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98577-C3D1-48E5-A1B6-AD6681A3DD3E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09BDB7-488D-4721-9163-EDBBC69C81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85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3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0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66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8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5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95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35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35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3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9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7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99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1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</p:spTree>
    <p:extLst>
      <p:ext uri="{BB962C8B-B14F-4D97-AF65-F5344CB8AC3E}">
        <p14:creationId xmlns:p14="http://schemas.microsoft.com/office/powerpoint/2010/main" val="407090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劉名軒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汪廷憲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A5BC3-79F9-4C80-B6EF-900341DA2420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CFC0-8500-45B7-A917-91F513DA09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AE8CE-D214-4150-9E71-00025D9E6ED1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DE5A-ACFC-4B0B-AA1F-EFEEC414B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EAE6-BAB8-4D03-BA60-11E5E3FB711E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1E36-9432-438A-8391-B2ADEDB010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ED72-2034-414B-956A-8C252E315265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5876C-6B91-4014-8088-AB28892E6C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1CA4-0C1F-43C1-8A0F-D2ED7608669B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B265A-1DB7-4AAB-A1FB-30BF583691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CC7BD-F142-46F7-BBEF-4F801C36B788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75B3-F431-4410-AEEF-58D403471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BDF-A4D8-4F49-AEAD-65335FC05E6B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AB0C0-9DD0-43D2-B491-A35A5A366A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A8E75-8883-459A-B161-4DF92EAF033C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7089-50F1-42DD-B47F-4307332210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1862A-C01B-4C39-9FC8-C70EBA681B96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B11C-1D07-4148-B2D3-C1032C854B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7C88-3571-4095-A898-118C1604C837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6D5F-4613-41FB-B53E-FC5A59F27F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D8F20D-39BE-4E98-AA7A-82A622A26087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EBA0A-DDFF-4B1D-A9BE-5C6BAA7253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28610" y="388346"/>
            <a:ext cx="8001054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3318" name="文字方塊 4"/>
          <p:cNvSpPr txBox="1">
            <a:spLocks noChangeArrowheads="1"/>
          </p:cNvSpPr>
          <p:nvPr/>
        </p:nvSpPr>
        <p:spPr bwMode="auto">
          <a:xfrm flipH="1">
            <a:off x="642938" y="1143000"/>
            <a:ext cx="500062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DA106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第五組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  <a:p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Run</a:t>
            </a:r>
            <a:r>
              <a:rPr kumimoji="0"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able</a:t>
            </a:r>
          </a:p>
          <a:p>
            <a:r>
              <a:rPr kumimoji="0"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</a:t>
            </a:r>
            <a:endParaRPr kumimoji="0" lang="zh-TW" altLang="en-US" sz="48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86313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857875" y="335756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357938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58000" y="364331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29500" y="371475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57813" y="34290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373979" y="376634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929563" y="37861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16792" y="4118986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45584" y="4530365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337689" y="4887552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854338" y="5170983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86375" y="285750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14938" y="2357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57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643563" y="142875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929313" y="10715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000750" y="1857375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00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786313" y="20716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500563" y="16430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6250" y="1214438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58188" y="40005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347" name="文字方塊 5"/>
          <p:cNvSpPr txBox="1">
            <a:spLocks noChangeArrowheads="1"/>
          </p:cNvSpPr>
          <p:nvPr/>
        </p:nvSpPr>
        <p:spPr bwMode="auto">
          <a:xfrm>
            <a:off x="5284564" y="4076836"/>
            <a:ext cx="8771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854338" y="250824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390119" y="2678906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818771" y="2989268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373979" y="312992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66213" y="4314166"/>
            <a:ext cx="90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劉名軒</a:t>
            </a:r>
            <a:endParaRPr lang="en-US" altLang="zh-TW" dirty="0"/>
          </a:p>
          <a:p>
            <a:r>
              <a:rPr lang="zh-TW" altLang="en-US" dirty="0"/>
              <a:t>汪廷憲</a:t>
            </a:r>
            <a:endParaRPr lang="en-US" altLang="zh-TW" dirty="0"/>
          </a:p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4416" y="21074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lang="zh-TW" altLang="en-US" sz="4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A688E9-20E4-4F1C-AD73-FB746568AE51}"/>
              </a:ext>
            </a:extLst>
          </p:cNvPr>
          <p:cNvSpPr/>
          <p:nvPr/>
        </p:nvSpPr>
        <p:spPr>
          <a:xfrm>
            <a:off x="1685926" y="1424441"/>
            <a:ext cx="5453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45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7D68F3-B864-4759-9001-796DC02A932A}"/>
              </a:ext>
            </a:extLst>
          </p:cNvPr>
          <p:cNvSpPr/>
          <p:nvPr/>
        </p:nvSpPr>
        <p:spPr>
          <a:xfrm>
            <a:off x="3694877" y="5408946"/>
            <a:ext cx="459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指導老師：吳永志、郭惠民、吳冠宏</a:t>
            </a:r>
            <a:endParaRPr lang="en-US" altLang="zh-TW" dirty="0"/>
          </a:p>
          <a:p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指導助教：傅俊皓、鍾豐翔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9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CDD1035-CC2E-4590-AB0A-C9054BCF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7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47E55C-BDE2-444A-AEEF-BE4A0DA6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5" y="881655"/>
            <a:ext cx="7823509" cy="5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89E832A-B724-41A2-9266-72520B89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8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後台</a:t>
            </a:r>
          </a:p>
        </p:txBody>
      </p:sp>
      <p:pic>
        <p:nvPicPr>
          <p:cNvPr id="4" name="圖片 3" descr="一張含有 物件, 時鐘, 紅色, 房間 的圖片&#10;&#10;自動產生的描述">
            <a:extLst>
              <a:ext uri="{FF2B5EF4-FFF2-40B4-BE49-F238E27FC236}">
                <a16:creationId xmlns:a16="http://schemas.microsoft.com/office/drawing/2014/main" id="{4EED4BB9-77A5-42FA-A9F8-6F1376302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" y="1437359"/>
            <a:ext cx="7888378" cy="35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D8E1BF4-0D87-4CBE-A182-96CB99F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5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78395C-A378-4D37-AA1B-BC1E466D5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9" y="490364"/>
            <a:ext cx="744481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382350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2" name="箭號: ＞形 1">
            <a:extLst>
              <a:ext uri="{FF2B5EF4-FFF2-40B4-BE49-F238E27FC236}">
                <a16:creationId xmlns:a16="http://schemas.microsoft.com/office/drawing/2014/main" id="{1310CDB6-556A-4F90-9D33-AC4569806632}"/>
              </a:ext>
            </a:extLst>
          </p:cNvPr>
          <p:cNvSpPr/>
          <p:nvPr/>
        </p:nvSpPr>
        <p:spPr>
          <a:xfrm>
            <a:off x="755576" y="1574196"/>
            <a:ext cx="1728192" cy="846692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5608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留言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WebSocket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60AB1B65-F9D6-4E1C-A30F-70C2B2DB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114"/>
            <a:ext cx="3755670" cy="2759601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59BBB2E4-A5E0-45A3-AD88-FDA07AE7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47923"/>
            <a:ext cx="3684911" cy="2748715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id="{03D2D635-0AD9-4C62-B45E-BFCCBDAE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" y="3748311"/>
            <a:ext cx="3712126" cy="304808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id="{BDABA446-FA9B-47EA-8717-3DE345EE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55305"/>
            <a:ext cx="3723012" cy="304808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2245487C-DE69-4523-A442-EC307D08E556}"/>
              </a:ext>
            </a:extLst>
          </p:cNvPr>
          <p:cNvSpPr/>
          <p:nvPr/>
        </p:nvSpPr>
        <p:spPr>
          <a:xfrm>
            <a:off x="2153940" y="3494691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9385F1B-76E2-4A80-A041-F63E91F50B1B}"/>
              </a:ext>
            </a:extLst>
          </p:cNvPr>
          <p:cNvSpPr/>
          <p:nvPr/>
        </p:nvSpPr>
        <p:spPr>
          <a:xfrm>
            <a:off x="6692085" y="3532287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85">
            <a:extLst>
              <a:ext uri="{FF2B5EF4-FFF2-40B4-BE49-F238E27FC236}">
                <a16:creationId xmlns:a16="http://schemas.microsoft.com/office/drawing/2014/main" id="{59058C0B-6280-452B-ADBB-C58CC16E249F}"/>
              </a:ext>
            </a:extLst>
          </p:cNvPr>
          <p:cNvSpPr/>
          <p:nvPr/>
        </p:nvSpPr>
        <p:spPr>
          <a:xfrm>
            <a:off x="3931315" y="3364952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521D658-0FAE-409E-8443-3430414D051A}"/>
              </a:ext>
            </a:extLst>
          </p:cNvPr>
          <p:cNvSpPr txBox="1">
            <a:spLocks/>
          </p:cNvSpPr>
          <p:nvPr/>
        </p:nvSpPr>
        <p:spPr bwMode="auto">
          <a:xfrm>
            <a:off x="3993932" y="3033856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同時</a:t>
            </a:r>
          </a:p>
        </p:txBody>
      </p:sp>
    </p:spTree>
    <p:extLst>
      <p:ext uri="{BB962C8B-B14F-4D97-AF65-F5344CB8AC3E}">
        <p14:creationId xmlns:p14="http://schemas.microsoft.com/office/powerpoint/2010/main" val="4763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監視器 的圖片&#10;&#10;自動產生的描述">
            <a:extLst>
              <a:ext uri="{FF2B5EF4-FFF2-40B4-BE49-F238E27FC236}">
                <a16:creationId xmlns:a16="http://schemas.microsoft.com/office/drawing/2014/main" id="{161C9004-583C-43E3-8DC5-29D8628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" y="730539"/>
            <a:ext cx="3957061" cy="2873904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Ajax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誰來按讚查詢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D074476-95AD-4598-9594-1B574FD04990}"/>
              </a:ext>
            </a:extLst>
          </p:cNvPr>
          <p:cNvSpPr txBox="1">
            <a:spLocks/>
          </p:cNvSpPr>
          <p:nvPr/>
        </p:nvSpPr>
        <p:spPr bwMode="auto">
          <a:xfrm>
            <a:off x="2771799" y="2636912"/>
            <a:ext cx="5832649" cy="119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並動態產生可追蹤列表</a:t>
            </a:r>
            <a:endParaRPr kumimoji="0"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6254CCC0-15DC-4185-9BCE-99AD832D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30" y="3623044"/>
            <a:ext cx="3854118" cy="39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排程器爬蟲抓天氣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9AF7149A-3EAA-4A56-B90B-3337E78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0" y="1052736"/>
            <a:ext cx="8491079" cy="378832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C4192B6C-E73A-4BA4-8BD2-9582C831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13224"/>
            <a:ext cx="4536504" cy="2744776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DFF2EAE3-E73B-4F9A-9E68-90132543879B}"/>
              </a:ext>
            </a:extLst>
          </p:cNvPr>
          <p:cNvSpPr/>
          <p:nvPr/>
        </p:nvSpPr>
        <p:spPr>
          <a:xfrm>
            <a:off x="6516216" y="3737879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7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GoogleMap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5517D60-4B9F-4E04-A0D4-00250243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6624130" cy="3211370"/>
          </a:xfrm>
          <a:prstGeom prst="rect">
            <a:avLst/>
          </a:prstGeom>
        </p:spPr>
      </p:pic>
      <p:pic>
        <p:nvPicPr>
          <p:cNvPr id="8" name="圖片 7" descr="一張含有 室內, 坐, 微波爐, 監視器 的圖片&#10;&#10;自動產生的描述">
            <a:extLst>
              <a:ext uri="{FF2B5EF4-FFF2-40B4-BE49-F238E27FC236}">
                <a16:creationId xmlns:a16="http://schemas.microsoft.com/office/drawing/2014/main" id="{32A7867E-25F3-4D96-9324-38681679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14682"/>
            <a:ext cx="3140611" cy="4387058"/>
          </a:xfrm>
          <a:prstGeom prst="rect">
            <a:avLst/>
          </a:prstGeom>
        </p:spPr>
      </p:pic>
      <p:pic>
        <p:nvPicPr>
          <p:cNvPr id="10" name="圖片 9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1A07F80A-A7CC-46E4-946D-4D4E1EC2C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90" y="3608725"/>
            <a:ext cx="2928334" cy="3293015"/>
          </a:xfrm>
          <a:prstGeom prst="rect">
            <a:avLst/>
          </a:prstGeom>
        </p:spPr>
      </p:pic>
      <p:sp>
        <p:nvSpPr>
          <p:cNvPr id="14" name="Oval 85">
            <a:extLst>
              <a:ext uri="{FF2B5EF4-FFF2-40B4-BE49-F238E27FC236}">
                <a16:creationId xmlns:a16="http://schemas.microsoft.com/office/drawing/2014/main" id="{D50FE13F-538D-4A80-BAD3-5507A476DDB6}"/>
              </a:ext>
            </a:extLst>
          </p:cNvPr>
          <p:cNvSpPr/>
          <p:nvPr/>
        </p:nvSpPr>
        <p:spPr>
          <a:xfrm>
            <a:off x="2253809" y="2182996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60356F21-5C95-49AE-9A1E-9CBCA8170E20}"/>
              </a:ext>
            </a:extLst>
          </p:cNvPr>
          <p:cNvSpPr txBox="1">
            <a:spLocks/>
          </p:cNvSpPr>
          <p:nvPr/>
        </p:nvSpPr>
        <p:spPr bwMode="auto">
          <a:xfrm>
            <a:off x="2316426" y="1851900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檢舉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B3D5669C-194A-4C86-A97F-6B17DCF5596D}"/>
              </a:ext>
            </a:extLst>
          </p:cNvPr>
          <p:cNvSpPr/>
          <p:nvPr/>
        </p:nvSpPr>
        <p:spPr>
          <a:xfrm>
            <a:off x="7926058" y="3277038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76A174E-522A-4D82-B789-E1C3D0782526}"/>
              </a:ext>
            </a:extLst>
          </p:cNvPr>
          <p:cNvSpPr txBox="1">
            <a:spLocks/>
          </p:cNvSpPr>
          <p:nvPr/>
        </p:nvSpPr>
        <p:spPr bwMode="auto">
          <a:xfrm>
            <a:off x="7988675" y="2945942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</a:t>
            </a:r>
          </a:p>
        </p:txBody>
      </p:sp>
    </p:spTree>
    <p:extLst>
      <p:ext uri="{BB962C8B-B14F-4D97-AF65-F5344CB8AC3E}">
        <p14:creationId xmlns:p14="http://schemas.microsoft.com/office/powerpoint/2010/main" val="412757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LinePay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0BF3FDDE-A20C-46C3-800D-BA35887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5345026" cy="1725431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4532DDE7-FC3E-406C-A68F-D7535BAD6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" y="2924944"/>
            <a:ext cx="4534019" cy="3695797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2DD1FE48-640E-4E4F-A293-ED017775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79173"/>
            <a:ext cx="4207439" cy="1616571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5F36830D-2211-4C39-973B-27A6C0230C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82" y="2829012"/>
            <a:ext cx="2206029" cy="38160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046C9F97-2987-4E6C-BEA2-090F40A69BCB}"/>
              </a:ext>
            </a:extLst>
          </p:cNvPr>
          <p:cNvSpPr/>
          <p:nvPr/>
        </p:nvSpPr>
        <p:spPr>
          <a:xfrm>
            <a:off x="2306351" y="25797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5220072" y="4653136"/>
            <a:ext cx="37647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id="{7EE3E10C-B95B-4F51-AB34-84FE13572056}"/>
              </a:ext>
            </a:extLst>
          </p:cNvPr>
          <p:cNvSpPr/>
          <p:nvPr/>
        </p:nvSpPr>
        <p:spPr>
          <a:xfrm>
            <a:off x="6876256" y="249289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9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24609"/>
            <a:ext cx="8793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LineBot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查天氣、訂單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id="{A6A30964-9B3D-403C-BD09-E3D8BDA60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" y="1029365"/>
            <a:ext cx="2664296" cy="547660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C75CB2F7-231D-41F4-802B-817AAE02C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33974"/>
            <a:ext cx="2662054" cy="5472000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66576399-6D5D-4D97-A732-DB4D090EE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1" y="1033974"/>
            <a:ext cx="2662054" cy="5472000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E4E47E0-938D-48D2-8B2A-0C498811D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0" y="1023952"/>
            <a:ext cx="2662054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4">
            <a:extLst>
              <a:ext uri="{FF2B5EF4-FFF2-40B4-BE49-F238E27FC236}">
                <a16:creationId xmlns:a16="http://schemas.microsoft.com/office/drawing/2014/main" id="{EDD71893-6CC7-465A-87F4-C05FBD11E9CD}"/>
              </a:ext>
            </a:extLst>
          </p:cNvPr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pic>
        <p:nvPicPr>
          <p:cNvPr id="5" name="圖片 4" descr="一張含有 刀 的圖片&#10;&#10;自動產生的描述">
            <a:extLst>
              <a:ext uri="{FF2B5EF4-FFF2-40B4-BE49-F238E27FC236}">
                <a16:creationId xmlns:a16="http://schemas.microsoft.com/office/drawing/2014/main" id="{80D24B9C-D0C3-4236-B15A-4FEA1D6D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056" y="2463711"/>
            <a:ext cx="6078784" cy="3899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43808" y="76470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96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 </a:t>
            </a:r>
            <a:r>
              <a:rPr kumimoji="0" lang="zh-TW" altLang="en-US" sz="96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kumimoji="0" lang="en-US" altLang="zh-TW" sz="96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pic>
        <p:nvPicPr>
          <p:cNvPr id="10" name="圖片 9" descr="一張含有 物件 的圖片&#10;&#10;自動產生的描述">
            <a:extLst>
              <a:ext uri="{FF2B5EF4-FFF2-40B4-BE49-F238E27FC236}">
                <a16:creationId xmlns:a16="http://schemas.microsoft.com/office/drawing/2014/main" id="{44EDA8D4-96B4-4876-9C49-7FD42084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44" y="1549534"/>
            <a:ext cx="5256584" cy="2628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2103752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UN </a:t>
            </a:r>
            <a:r>
              <a:rPr kumimoji="0" lang="en-US" altLang="zh-TW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N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BLE</a:t>
            </a:r>
            <a:r>
              <a:rPr kumimoji="0" lang="en-US" altLang="zh-TW" sz="4800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endParaRPr kumimoji="0"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1BE5BF4-F9E4-463F-A0C9-D69ACF824642}"/>
              </a:ext>
            </a:extLst>
          </p:cNvPr>
          <p:cNvSpPr/>
          <p:nvPr/>
        </p:nvSpPr>
        <p:spPr>
          <a:xfrm>
            <a:off x="1350421" y="3123992"/>
            <a:ext cx="315282" cy="3152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EBDAEDB8-23AA-487A-BD65-15495AB5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75614"/>
            <a:ext cx="5769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雲端前端網址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https://www.da106g5.tk/DA106_G5/front_end/index.jsp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雲端後端網址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https://www.da106g5.tk/DA106_G5/back_end/staff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謝戍乂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劉名軒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徐偉誌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01D911-3EFF-4561-B5E2-1037DD57F625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533B96-AB2A-4BB3-B58C-480999E7158D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天氣查詢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7F1D20-E495-4AB0-A9DD-F10F32B39179}"/>
              </a:ext>
            </a:extLst>
          </p:cNvPr>
          <p:cNvSpPr/>
          <p:nvPr/>
        </p:nvSpPr>
        <p:spPr>
          <a:xfrm>
            <a:off x="387982" y="2887720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D8C72C-D059-4031-B08F-3B3DFC8251A9}"/>
              </a:ext>
            </a:extLst>
          </p:cNvPr>
          <p:cNvSpPr/>
          <p:nvPr/>
        </p:nvSpPr>
        <p:spPr>
          <a:xfrm>
            <a:off x="606327" y="3646507"/>
            <a:ext cx="1639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</a:rPr>
              <a:t>LINE API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E72B72-312C-4231-909C-8CCD5F006778}"/>
              </a:ext>
            </a:extLst>
          </p:cNvPr>
          <p:cNvSpPr/>
          <p:nvPr/>
        </p:nvSpPr>
        <p:spPr>
          <a:xfrm>
            <a:off x="37615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8EE986-E34B-456D-B19E-56620696C4FD}"/>
              </a:ext>
            </a:extLst>
          </p:cNvPr>
          <p:cNvSpPr/>
          <p:nvPr/>
        </p:nvSpPr>
        <p:spPr>
          <a:xfrm>
            <a:off x="37690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A37E15-D816-4B91-9633-0CA1EFDC228F}"/>
              </a:ext>
            </a:extLst>
          </p:cNvPr>
          <p:cNvSpPr/>
          <p:nvPr/>
        </p:nvSpPr>
        <p:spPr>
          <a:xfrm>
            <a:off x="3581984" y="288772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管理員系統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B6C5B6-52E3-44E5-BA62-80F85DB2ABFA}"/>
              </a:ext>
            </a:extLst>
          </p:cNvPr>
          <p:cNvSpPr/>
          <p:nvPr/>
        </p:nvSpPr>
        <p:spPr>
          <a:xfrm>
            <a:off x="6865422" y="14038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揪團系統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DFAF53-6652-465A-A3A4-4DB772A87BCF}"/>
              </a:ext>
            </a:extLst>
          </p:cNvPr>
          <p:cNvSpPr/>
          <p:nvPr/>
        </p:nvSpPr>
        <p:spPr>
          <a:xfrm>
            <a:off x="6806569" y="2887720"/>
            <a:ext cx="19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LOGO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C0D1E74-732F-438A-B204-65D732D35E86}"/>
              </a:ext>
            </a:extLst>
          </p:cNvPr>
          <p:cNvSpPr/>
          <p:nvPr/>
        </p:nvSpPr>
        <p:spPr>
          <a:xfrm>
            <a:off x="6865422" y="21635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理念設計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2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劉昱盛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汪廷憲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劉以文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5AD8BD-37F1-47BC-AAFC-897B459C0DAA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商城前台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F53908-EAD0-4EA5-83B2-FA2EF5692766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商城後台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C38C5-5B79-41CC-AA13-C1169C0871D7}"/>
              </a:ext>
            </a:extLst>
          </p:cNvPr>
          <p:cNvSpPr/>
          <p:nvPr/>
        </p:nvSpPr>
        <p:spPr>
          <a:xfrm>
            <a:off x="795193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購物車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E2831F-BE7B-48F6-BF83-C608A891BC3D}"/>
              </a:ext>
            </a:extLst>
          </p:cNvPr>
          <p:cNvSpPr/>
          <p:nvPr/>
        </p:nvSpPr>
        <p:spPr>
          <a:xfrm>
            <a:off x="3749037" y="139616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9936EF-D486-41DB-9B5A-C549784181B8}"/>
              </a:ext>
            </a:extLst>
          </p:cNvPr>
          <p:cNvSpPr/>
          <p:nvPr/>
        </p:nvSpPr>
        <p:spPr>
          <a:xfrm>
            <a:off x="3756593" y="21486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009F3A-9745-48FC-AF4E-007A951CC7EC}"/>
              </a:ext>
            </a:extLst>
          </p:cNvPr>
          <p:cNvSpPr/>
          <p:nvPr/>
        </p:nvSpPr>
        <p:spPr>
          <a:xfrm>
            <a:off x="3491880" y="2905778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08D8FF-1CC0-48B6-BCCB-01F5DC4EF331}"/>
              </a:ext>
            </a:extLst>
          </p:cNvPr>
          <p:cNvSpPr/>
          <p:nvPr/>
        </p:nvSpPr>
        <p:spPr>
          <a:xfrm>
            <a:off x="6855928" y="13827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安卓會員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59ED61-D3A0-410C-AF80-2AFC20614527}"/>
              </a:ext>
            </a:extLst>
          </p:cNvPr>
          <p:cNvSpPr/>
          <p:nvPr/>
        </p:nvSpPr>
        <p:spPr>
          <a:xfrm>
            <a:off x="6863484" y="213523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安卓揪團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DB8BB2-1041-42F4-A727-E4AE702255B1}"/>
              </a:ext>
            </a:extLst>
          </p:cNvPr>
          <p:cNvSpPr/>
          <p:nvPr/>
        </p:nvSpPr>
        <p:spPr>
          <a:xfrm>
            <a:off x="7020272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聊天室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79E738-C7CD-4E99-AF9F-03D3FE7466B0}"/>
              </a:ext>
            </a:extLst>
          </p:cNvPr>
          <p:cNvSpPr/>
          <p:nvPr/>
        </p:nvSpPr>
        <p:spPr>
          <a:xfrm>
            <a:off x="7199808" y="36495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直播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52D064-AED3-408D-8AFB-EEEE873F9493}"/>
              </a:ext>
            </a:extLst>
          </p:cNvPr>
          <p:cNvSpPr/>
          <p:nvPr/>
        </p:nvSpPr>
        <p:spPr>
          <a:xfrm>
            <a:off x="795193" y="36811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優惠券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1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字方塊 3"/>
          <p:cNvSpPr txBox="1">
            <a:spLocks noChangeArrowheads="1"/>
          </p:cNvSpPr>
          <p:nvPr/>
        </p:nvSpPr>
        <p:spPr bwMode="auto">
          <a:xfrm>
            <a:off x="1914525" y="305068"/>
            <a:ext cx="531495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zh-TW" altLang="en-US" sz="20000" dirty="0">
                <a:solidFill>
                  <a:srgbClr val="EBE600"/>
                </a:solidFill>
                <a:latin typeface="華康新儷粗黑"/>
                <a:ea typeface="華康新儷粗黑"/>
                <a:cs typeface="華康新儷粗黑"/>
              </a:rPr>
              <a:t>感謝觀看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03" y="220931"/>
            <a:ext cx="2296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使用技術</a:t>
            </a: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5F01C305-7032-46F6-B94B-C33465D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708802"/>
            <a:ext cx="1554462" cy="12487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:a16="http://schemas.microsoft.com/office/drawing/2014/main" id="{73C1AA59-EF3B-491B-84C6-694AEE98F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078" y="2201807"/>
            <a:ext cx="1554463" cy="116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D7C6DB0C-35E2-4B3D-8AC8-79869715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949"/>
          <a:stretch/>
        </p:blipFill>
        <p:spPr>
          <a:xfrm>
            <a:off x="694022" y="3512784"/>
            <a:ext cx="1553615" cy="1370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一張含有 物件, 時鐘 的圖片&#10;&#10;自動產生的描述">
            <a:extLst>
              <a:ext uri="{FF2B5EF4-FFF2-40B4-BE49-F238E27FC236}">
                <a16:creationId xmlns:a16="http://schemas.microsoft.com/office/drawing/2014/main" id="{7B9A4B36-1590-43CF-B135-4AE944817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85" y="642968"/>
            <a:ext cx="1892314" cy="1892314"/>
          </a:xfrm>
          <a:prstGeom prst="rect">
            <a:avLst/>
          </a:prstGeom>
        </p:spPr>
      </p:pic>
      <p:pic>
        <p:nvPicPr>
          <p:cNvPr id="16" name="圖片 15" descr="一張含有 光, 標誌 的圖片&#10;&#10;自動產生的描述">
            <a:extLst>
              <a:ext uri="{FF2B5EF4-FFF2-40B4-BE49-F238E27FC236}">
                <a16:creationId xmlns:a16="http://schemas.microsoft.com/office/drawing/2014/main" id="{B2969244-962C-4865-9688-A2634723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" y="4922234"/>
            <a:ext cx="1553615" cy="1553615"/>
          </a:xfrm>
          <a:prstGeom prst="rect">
            <a:avLst/>
          </a:prstGeom>
        </p:spPr>
      </p:pic>
      <p:pic>
        <p:nvPicPr>
          <p:cNvPr id="18" name="圖片 17" descr="一張含有 畫畫 的圖片&#10;&#10;自動產生的描述">
            <a:extLst>
              <a:ext uri="{FF2B5EF4-FFF2-40B4-BE49-F238E27FC236}">
                <a16:creationId xmlns:a16="http://schemas.microsoft.com/office/drawing/2014/main" id="{ECAF7580-C2B7-4CD7-9C8D-5DEB5F25D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9" y="2197474"/>
            <a:ext cx="1553615" cy="1553615"/>
          </a:xfrm>
          <a:prstGeom prst="rect">
            <a:avLst/>
          </a:prstGeom>
        </p:spPr>
      </p:pic>
      <p:pic>
        <p:nvPicPr>
          <p:cNvPr id="20" name="圖片 19" descr="一張含有 食物, 光, 畫畫 的圖片&#10;&#10;自動產生的描述">
            <a:extLst>
              <a:ext uri="{FF2B5EF4-FFF2-40B4-BE49-F238E27FC236}">
                <a16:creationId xmlns:a16="http://schemas.microsoft.com/office/drawing/2014/main" id="{A7592ECD-1DF8-4E99-BC7B-84BBC4F12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4" y="5142260"/>
            <a:ext cx="1410293" cy="1297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C8ACCD9-6A06-4992-AD25-0C0C5D3C2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989621"/>
            <a:ext cx="1902492" cy="1467495"/>
          </a:xfrm>
          <a:prstGeom prst="rect">
            <a:avLst/>
          </a:prstGeom>
        </p:spPr>
      </p:pic>
      <p:pic>
        <p:nvPicPr>
          <p:cNvPr id="25" name="圖片 24" descr="一張含有 畫畫, 標誌 的圖片&#10;&#10;自動產生的描述">
            <a:extLst>
              <a:ext uri="{FF2B5EF4-FFF2-40B4-BE49-F238E27FC236}">
                <a16:creationId xmlns:a16="http://schemas.microsoft.com/office/drawing/2014/main" id="{B8BE2C0C-BD54-4573-AE26-E461224C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2" y="2600439"/>
            <a:ext cx="1410293" cy="1410293"/>
          </a:xfrm>
          <a:prstGeom prst="rect">
            <a:avLst/>
          </a:prstGeom>
        </p:spPr>
      </p:pic>
      <p:pic>
        <p:nvPicPr>
          <p:cNvPr id="27" name="圖片 26" descr="一張含有 輪子, 白色 的圖片&#10;&#10;自動產生的描述">
            <a:extLst>
              <a:ext uri="{FF2B5EF4-FFF2-40B4-BE49-F238E27FC236}">
                <a16:creationId xmlns:a16="http://schemas.microsoft.com/office/drawing/2014/main" id="{27C14117-9EA7-49B7-B438-E1E07292E2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53" y="4064623"/>
            <a:ext cx="1696523" cy="1248017"/>
          </a:xfrm>
          <a:prstGeom prst="rect">
            <a:avLst/>
          </a:prstGeom>
        </p:spPr>
      </p:pic>
      <p:pic>
        <p:nvPicPr>
          <p:cNvPr id="29" name="圖片 28" descr="一張含有 食物, 畫畫 的圖片&#10;&#10;自動產生的描述">
            <a:extLst>
              <a:ext uri="{FF2B5EF4-FFF2-40B4-BE49-F238E27FC236}">
                <a16:creationId xmlns:a16="http://schemas.microsoft.com/office/drawing/2014/main" id="{02C6C616-2A88-487E-8CED-8037C619F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41" y="5427957"/>
            <a:ext cx="855916" cy="930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圖片 30" descr="一張含有 桌, 房間 的圖片&#10;&#10;自動產生的描述">
            <a:extLst>
              <a:ext uri="{FF2B5EF4-FFF2-40B4-BE49-F238E27FC236}">
                <a16:creationId xmlns:a16="http://schemas.microsoft.com/office/drawing/2014/main" id="{8A73D4E4-A524-45AF-B45C-0487A9109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45" y="3139864"/>
            <a:ext cx="3054520" cy="2107619"/>
          </a:xfrm>
          <a:prstGeom prst="rect">
            <a:avLst/>
          </a:prstGeom>
        </p:spPr>
      </p:pic>
      <p:pic>
        <p:nvPicPr>
          <p:cNvPr id="33" name="圖片 32" descr="一張含有 室外, 標誌, 瓶, 繪製 的圖片&#10;&#10;自動產生的描述">
            <a:extLst>
              <a:ext uri="{FF2B5EF4-FFF2-40B4-BE49-F238E27FC236}">
                <a16:creationId xmlns:a16="http://schemas.microsoft.com/office/drawing/2014/main" id="{1C4FFFCA-B98A-4394-B0A8-6EA487CF6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61" y="567266"/>
            <a:ext cx="1145774" cy="1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圖片 34" descr="一張含有 畫畫 的圖片&#10;&#10;自動產生的描述">
            <a:extLst>
              <a:ext uri="{FF2B5EF4-FFF2-40B4-BE49-F238E27FC236}">
                <a16:creationId xmlns:a16="http://schemas.microsoft.com/office/drawing/2014/main" id="{219B0056-A66A-4E8A-AFB0-F2DBDD457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9" y="5442054"/>
            <a:ext cx="1892714" cy="92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6366EBA-D4F9-4F5E-AB03-BB64901F35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4" y="1838686"/>
            <a:ext cx="1553615" cy="1553615"/>
          </a:xfrm>
          <a:prstGeom prst="rect">
            <a:avLst/>
          </a:prstGeom>
        </p:spPr>
      </p:pic>
      <p:pic>
        <p:nvPicPr>
          <p:cNvPr id="39" name="圖片 38" descr="一張含有 畫畫 的圖片&#10;&#10;自動產生的描述">
            <a:extLst>
              <a:ext uri="{FF2B5EF4-FFF2-40B4-BE49-F238E27FC236}">
                <a16:creationId xmlns:a16="http://schemas.microsoft.com/office/drawing/2014/main" id="{0506325B-C756-48E5-A68E-1779C48033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5" y="3369067"/>
            <a:ext cx="2714165" cy="781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一張含有 畫畫, 食物, 水果 的圖片&#10;&#10;自動產生的描述">
            <a:extLst>
              <a:ext uri="{FF2B5EF4-FFF2-40B4-BE49-F238E27FC236}">
                <a16:creationId xmlns:a16="http://schemas.microsoft.com/office/drawing/2014/main" id="{BE189B0B-7852-4141-8249-85DC652D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82" y="4265543"/>
            <a:ext cx="1410293" cy="846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圖片 42" descr="一張含有 停止, 標誌, 交通, 房間 的圖片&#10;&#10;自動產生的描述">
            <a:extLst>
              <a:ext uri="{FF2B5EF4-FFF2-40B4-BE49-F238E27FC236}">
                <a16:creationId xmlns:a16="http://schemas.microsoft.com/office/drawing/2014/main" id="{92AB01CF-AF4B-4A0D-B46F-3674AF3132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77" y="1415946"/>
            <a:ext cx="1471593" cy="900124"/>
          </a:xfrm>
          <a:prstGeom prst="rect">
            <a:avLst/>
          </a:prstGeom>
        </p:spPr>
      </p:pic>
      <p:pic>
        <p:nvPicPr>
          <p:cNvPr id="45" name="圖片 44" descr="一張含有 畫畫 的圖片&#10;&#10;自動產生的描述">
            <a:extLst>
              <a:ext uri="{FF2B5EF4-FFF2-40B4-BE49-F238E27FC236}">
                <a16:creationId xmlns:a16="http://schemas.microsoft.com/office/drawing/2014/main" id="{BD1CA248-C62F-4E32-B99C-24B1373FEF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4144557"/>
            <a:ext cx="788541" cy="70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圖片 46" descr="一張含有 畫畫 的圖片&#10;&#10;自動產生的描述">
            <a:extLst>
              <a:ext uri="{FF2B5EF4-FFF2-40B4-BE49-F238E27FC236}">
                <a16:creationId xmlns:a16="http://schemas.microsoft.com/office/drawing/2014/main" id="{3C21D0AF-AFF7-489D-8AF5-C22593A570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49" y="2365301"/>
            <a:ext cx="1553616" cy="960417"/>
          </a:xfrm>
          <a:prstGeom prst="rect">
            <a:avLst/>
          </a:prstGeom>
        </p:spPr>
      </p:pic>
      <p:pic>
        <p:nvPicPr>
          <p:cNvPr id="49" name="圖片 48" descr="一張含有 標誌, 街道, 交通, 停止 的圖片&#10;&#10;自動產生的描述">
            <a:extLst>
              <a:ext uri="{FF2B5EF4-FFF2-40B4-BE49-F238E27FC236}">
                <a16:creationId xmlns:a16="http://schemas.microsoft.com/office/drawing/2014/main" id="{1902734E-6041-430B-B01C-D539471790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5107248"/>
            <a:ext cx="984410" cy="9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4B60C5EF-ACF1-40B0-946F-E126D443AB9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0" y="655681"/>
            <a:ext cx="1225553" cy="7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1E11BF4B-8558-4137-82A9-37F83B1D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5526"/>
            <a:ext cx="9473961" cy="4731746"/>
          </a:xfrm>
          <a:prstGeom prst="rect">
            <a:avLst/>
          </a:prstGeom>
        </p:spPr>
      </p:pic>
      <p:sp>
        <p:nvSpPr>
          <p:cNvPr id="4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107504" y="260648"/>
            <a:ext cx="1500606" cy="73538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FAB801C-4399-427C-B312-77868445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-34444"/>
            <a:ext cx="1520540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17450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683568" y="1341438"/>
            <a:ext cx="68407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WHY 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：緣起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WHO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：目標使用者</a:t>
            </a:r>
            <a:endParaRPr kumimoji="0"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WHEN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：目標功能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：參考功能、技術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：功能細項、流程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2987824" y="4251324"/>
            <a:ext cx="79295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</a:rPr>
              <a:t>WHAT</a:t>
            </a:r>
            <a:endParaRPr kumimoji="0" lang="zh-TW" altLang="en-US" sz="16000" dirty="0">
              <a:solidFill>
                <a:srgbClr val="D9D9D9"/>
              </a:solidFill>
              <a:latin typeface="Arial Rounded M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3375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微軟正黑體" panose="020B0604030504040204" pitchFamily="34" charset="-120"/>
              </a:rPr>
              <a:t>WHY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微軟正黑體" panose="020B0604030504040204" pitchFamily="34" charset="-12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838200" y="2132856"/>
            <a:ext cx="714375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現代人生活忙碌，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有空閒運動卻不一定能找到同好，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讓本應用程式幫你找到一群志同道合的夥伴，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並為您儲存每一刻的運動紀錄。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緣起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4211960" y="4233947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WHO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D01B2BC-25E7-4713-9D56-863F0C5D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7592"/>
              </p:ext>
            </p:extLst>
          </p:nvPr>
        </p:nvGraphicFramePr>
        <p:xfrm>
          <a:off x="755612" y="1628800"/>
          <a:ext cx="7550224" cy="312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571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運動休閒者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運動愛好者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後台</a:t>
                      </a:r>
                      <a:r>
                        <a:rPr lang="en-US" altLang="zh-TW" sz="1500" dirty="0"/>
                        <a:t>)</a:t>
                      </a:r>
                      <a:r>
                        <a:rPr lang="zh-TW" altLang="en-US" sz="1500" dirty="0"/>
                        <a:t>管理員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平台熟悉度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平台使用頻率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個人運動紀錄、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搜尋揪團、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商城購買。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揪團運動、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分享運動紀錄及心得、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運動直播。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檢舉管理、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商品上架及販售管理。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9" y="620688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目標使用者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8" name="文字方塊 5"/>
          <p:cNvSpPr txBox="1">
            <a:spLocks noChangeArrowheads="1"/>
          </p:cNvSpPr>
          <p:nvPr/>
        </p:nvSpPr>
        <p:spPr bwMode="auto">
          <a:xfrm>
            <a:off x="3004918" y="4291509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WHEN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F48DD8BB-5023-4F4A-AEB6-89F0B2F73FAF}"/>
              </a:ext>
            </a:extLst>
          </p:cNvPr>
          <p:cNvGrpSpPr/>
          <p:nvPr/>
        </p:nvGrpSpPr>
        <p:grpSpPr>
          <a:xfrm>
            <a:off x="4274093" y="192077"/>
            <a:ext cx="4096365" cy="4235939"/>
            <a:chOff x="6506962" y="705229"/>
            <a:chExt cx="5279209" cy="545908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F42058-4DCB-4ED2-B4A8-A8BD50FA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D37BE02-D572-4F8E-A6A7-9139B8376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B73BF3F8-9689-46A3-944A-3D6C4BCC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1301346F-C7B1-48DE-975C-5C5C34131084}"/>
              </a:ext>
            </a:extLst>
          </p:cNvPr>
          <p:cNvGrpSpPr/>
          <p:nvPr/>
        </p:nvGrpSpPr>
        <p:grpSpPr>
          <a:xfrm>
            <a:off x="6829253" y="846289"/>
            <a:ext cx="167719" cy="145221"/>
            <a:chOff x="9322422" y="1072507"/>
            <a:chExt cx="216149" cy="18715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80A8F792-3967-406A-8140-DBD97E52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1465A6F-E287-4F63-A95D-3CABC977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C6132CB6-5942-41FF-9B98-69C341EB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id="{8E02EC01-720A-4351-9B96-B5FE01F5B2E3}"/>
              </a:ext>
            </a:extLst>
          </p:cNvPr>
          <p:cNvSpPr>
            <a:spLocks/>
          </p:cNvSpPr>
          <p:nvPr/>
        </p:nvSpPr>
        <p:spPr bwMode="auto">
          <a:xfrm>
            <a:off x="6266253" y="854583"/>
            <a:ext cx="529067" cy="1854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465DA4C0-98D7-4FB0-BF40-34C35DFA7A4F}"/>
              </a:ext>
            </a:extLst>
          </p:cNvPr>
          <p:cNvGrpSpPr/>
          <p:nvPr/>
        </p:nvGrpSpPr>
        <p:grpSpPr>
          <a:xfrm>
            <a:off x="5834929" y="1475510"/>
            <a:ext cx="156129" cy="130903"/>
            <a:chOff x="8297910" y="1608487"/>
            <a:chExt cx="201212" cy="16870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5C5674F0-FC6E-4A41-A534-6B1CFBAF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761AF287-FE0B-4700-9D86-B9FADE53F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BFF60FDB-E970-4A2E-83AD-C7A9E558F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:a16="http://schemas.microsoft.com/office/drawing/2014/main" id="{6AEE0DAB-8D71-446B-A82D-F70585EA34DA}"/>
              </a:ext>
            </a:extLst>
          </p:cNvPr>
          <p:cNvSpPr>
            <a:spLocks/>
          </p:cNvSpPr>
          <p:nvPr/>
        </p:nvSpPr>
        <p:spPr bwMode="auto">
          <a:xfrm>
            <a:off x="5128395" y="1309726"/>
            <a:ext cx="710420" cy="291804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3E4FE21B-1D32-4AE1-B331-3BFA4984180E}"/>
              </a:ext>
            </a:extLst>
          </p:cNvPr>
          <p:cNvSpPr>
            <a:spLocks/>
          </p:cNvSpPr>
          <p:nvPr/>
        </p:nvSpPr>
        <p:spPr bwMode="auto">
          <a:xfrm>
            <a:off x="3863132" y="2011772"/>
            <a:ext cx="852232" cy="32930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Freeform 40">
            <a:extLst>
              <a:ext uri="{FF2B5EF4-FFF2-40B4-BE49-F238E27FC236}">
                <a16:creationId xmlns:a16="http://schemas.microsoft.com/office/drawing/2014/main" id="{02228884-538A-470D-8B56-DA764C7269C1}"/>
              </a:ext>
            </a:extLst>
          </p:cNvPr>
          <p:cNvSpPr>
            <a:spLocks noEditPoints="1"/>
          </p:cNvSpPr>
          <p:nvPr/>
        </p:nvSpPr>
        <p:spPr bwMode="auto">
          <a:xfrm>
            <a:off x="4621392" y="2194433"/>
            <a:ext cx="141812" cy="143175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:a16="http://schemas.microsoft.com/office/drawing/2014/main" id="{C407B9BA-0695-4719-81D9-9108D2DC2FBE}"/>
              </a:ext>
            </a:extLst>
          </p:cNvPr>
          <p:cNvSpPr>
            <a:spLocks/>
          </p:cNvSpPr>
          <p:nvPr/>
        </p:nvSpPr>
        <p:spPr bwMode="auto">
          <a:xfrm>
            <a:off x="6490474" y="3416346"/>
            <a:ext cx="1181536" cy="492932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5AFC0443-CB24-4710-8B41-AD2DBBCDE976}"/>
              </a:ext>
            </a:extLst>
          </p:cNvPr>
          <p:cNvGrpSpPr/>
          <p:nvPr/>
        </p:nvGrpSpPr>
        <p:grpSpPr>
          <a:xfrm>
            <a:off x="6141139" y="3608451"/>
            <a:ext cx="150182" cy="120034"/>
            <a:chOff x="10496305" y="4420184"/>
            <a:chExt cx="236358" cy="1889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434B6F45-FDFD-4DFE-AB3C-6FD4DB30F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98FA5B8D-1C6C-4177-B203-E241B879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Freeform 47">
            <a:extLst>
              <a:ext uri="{FF2B5EF4-FFF2-40B4-BE49-F238E27FC236}">
                <a16:creationId xmlns:a16="http://schemas.microsoft.com/office/drawing/2014/main" id="{954E4071-B71B-4907-AC84-7715C8096552}"/>
              </a:ext>
            </a:extLst>
          </p:cNvPr>
          <p:cNvSpPr>
            <a:spLocks noEditPoints="1"/>
          </p:cNvSpPr>
          <p:nvPr/>
        </p:nvSpPr>
        <p:spPr bwMode="auto">
          <a:xfrm>
            <a:off x="7491923" y="3716693"/>
            <a:ext cx="189926" cy="148903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id="{2AC3165F-5B07-4DC1-9A7F-993F4A2F2EC5}"/>
              </a:ext>
            </a:extLst>
          </p:cNvPr>
          <p:cNvSpPr>
            <a:spLocks/>
          </p:cNvSpPr>
          <p:nvPr/>
        </p:nvSpPr>
        <p:spPr bwMode="auto">
          <a:xfrm>
            <a:off x="5204084" y="3353767"/>
            <a:ext cx="993364" cy="379074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1C2BD286-9CF9-4BF2-8EA9-7F24D580795F}"/>
              </a:ext>
            </a:extLst>
          </p:cNvPr>
          <p:cNvGrpSpPr/>
          <p:nvPr/>
        </p:nvGrpSpPr>
        <p:grpSpPr>
          <a:xfrm>
            <a:off x="5337662" y="466708"/>
            <a:ext cx="676111" cy="1169841"/>
            <a:chOff x="8774141" y="586610"/>
            <a:chExt cx="589578" cy="1020118"/>
          </a:xfrm>
        </p:grpSpPr>
        <p:sp>
          <p:nvSpPr>
            <p:cNvPr id="35" name="Oval 27">
              <a:extLst>
                <a:ext uri="{FF2B5EF4-FFF2-40B4-BE49-F238E27FC236}">
                  <a16:creationId xmlns:a16="http://schemas.microsoft.com/office/drawing/2014/main" id="{86483950-9993-4F4B-8446-27FA808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1617BB9-844D-4AA9-A994-4AB976B8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78F789D4-DE82-402D-89F0-F2F2CAB0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F8CF6729-49B2-405E-9381-74D195705A56}"/>
                </a:ext>
              </a:extLst>
            </p:cNvPr>
            <p:cNvSpPr txBox="1"/>
            <p:nvPr/>
          </p:nvSpPr>
          <p:spPr>
            <a:xfrm>
              <a:off x="8816673" y="680110"/>
              <a:ext cx="471352" cy="402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id="{4F54D048-092B-44A0-A88F-46F601C53736}"/>
              </a:ext>
            </a:extLst>
          </p:cNvPr>
          <p:cNvGrpSpPr/>
          <p:nvPr/>
        </p:nvGrpSpPr>
        <p:grpSpPr>
          <a:xfrm>
            <a:off x="6409887" y="141552"/>
            <a:ext cx="536484" cy="929320"/>
            <a:chOff x="7699546" y="806274"/>
            <a:chExt cx="803970" cy="1392669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AC822E9-3E1C-4192-9890-96AF2501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id="{1F3CFC26-E56E-4FD1-9163-3C3FE545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D3044A1E-713F-4811-A4B8-B41B94F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5ED87AA4-6C4F-4640-8A55-6AA9BA93E772}"/>
                </a:ext>
              </a:extLst>
            </p:cNvPr>
            <p:cNvSpPr txBox="1"/>
            <p:nvPr/>
          </p:nvSpPr>
          <p:spPr>
            <a:xfrm>
              <a:off x="7763774" y="927538"/>
              <a:ext cx="675512" cy="55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id="{90D791C4-283B-465C-8B1D-39D1DF93C5CA}"/>
              </a:ext>
            </a:extLst>
          </p:cNvPr>
          <p:cNvGrpSpPr/>
          <p:nvPr/>
        </p:nvGrpSpPr>
        <p:grpSpPr>
          <a:xfrm>
            <a:off x="4149042" y="1062167"/>
            <a:ext cx="760873" cy="1317212"/>
            <a:chOff x="6452734" y="1251752"/>
            <a:chExt cx="980579" cy="1697563"/>
          </a:xfrm>
        </p:grpSpPr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7387A03-FDE8-4052-99C3-250E46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id="{2319A143-D99F-489E-B4C1-30CB523A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:a16="http://schemas.microsoft.com/office/drawing/2014/main" id="{FC5A07F6-EEB3-4559-9754-F50622F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43F9A0E7-59AA-4E83-84D0-1FCC09E1D7C9}"/>
                </a:ext>
              </a:extLst>
            </p:cNvPr>
            <p:cNvSpPr txBox="1"/>
            <p:nvPr/>
          </p:nvSpPr>
          <p:spPr>
            <a:xfrm>
              <a:off x="6513187" y="1398870"/>
              <a:ext cx="849489" cy="753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id="{081DC4B2-C61A-413B-BAF3-F8F47064F87D}"/>
              </a:ext>
            </a:extLst>
          </p:cNvPr>
          <p:cNvGrpSpPr/>
          <p:nvPr/>
        </p:nvGrpSpPr>
        <p:grpSpPr>
          <a:xfrm>
            <a:off x="6888375" y="2268059"/>
            <a:ext cx="975461" cy="1687303"/>
            <a:chOff x="8092305" y="3319229"/>
            <a:chExt cx="1128194" cy="195149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F019879-DEB1-41FC-99B1-2E3B1F51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3EF288-AD6B-434B-9D3C-F654F09C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3D558C0-EDAE-4594-AFA6-825B7853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C32B2A98-73EA-4710-9C7C-9CBCFA5DF143}"/>
                </a:ext>
              </a:extLst>
            </p:cNvPr>
            <p:cNvSpPr txBox="1"/>
            <p:nvPr/>
          </p:nvSpPr>
          <p:spPr>
            <a:xfrm>
              <a:off x="8167892" y="3418424"/>
              <a:ext cx="970009" cy="889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E1974D7C-2677-49E0-A824-2CCD5F943328}"/>
              </a:ext>
            </a:extLst>
          </p:cNvPr>
          <p:cNvGrpSpPr/>
          <p:nvPr/>
        </p:nvGrpSpPr>
        <p:grpSpPr>
          <a:xfrm>
            <a:off x="5575345" y="2290399"/>
            <a:ext cx="875414" cy="1514111"/>
            <a:chOff x="9521877" y="2943164"/>
            <a:chExt cx="1377731" cy="2382914"/>
          </a:xfrm>
        </p:grpSpPr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CA992DCE-2673-4F88-8A95-AE6150F1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:a16="http://schemas.microsoft.com/office/drawing/2014/main" id="{F8077405-ED50-4EBE-B9AC-8A5214BC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:a16="http://schemas.microsoft.com/office/drawing/2014/main" id="{2DDD8E18-84F7-4171-9374-354D3115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:a16="http://schemas.microsoft.com/office/drawing/2014/main" id="{A69A58DB-3C25-4814-BBE0-309061C6A4E9}"/>
                </a:ext>
              </a:extLst>
            </p:cNvPr>
            <p:cNvSpPr txBox="1"/>
            <p:nvPr/>
          </p:nvSpPr>
          <p:spPr>
            <a:xfrm>
              <a:off x="9616641" y="3143994"/>
              <a:ext cx="1133250" cy="101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:a16="http://schemas.microsoft.com/office/drawing/2014/main" id="{A3DD6A86-D427-44C4-8D5E-69AC30BAE4C6}"/>
              </a:ext>
            </a:extLst>
          </p:cNvPr>
          <p:cNvGrpSpPr/>
          <p:nvPr/>
        </p:nvGrpSpPr>
        <p:grpSpPr>
          <a:xfrm>
            <a:off x="1486336" y="2173983"/>
            <a:ext cx="2717567" cy="555281"/>
            <a:chOff x="1803360" y="1877191"/>
            <a:chExt cx="3502277" cy="715621"/>
          </a:xfrm>
        </p:grpSpPr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id="{7BFF92B7-5A6E-4FB6-924E-ED0D2AB8DAB0}"/>
                </a:ext>
              </a:extLst>
            </p:cNvPr>
            <p:cNvSpPr txBox="1"/>
            <p:nvPr/>
          </p:nvSpPr>
          <p:spPr>
            <a:xfrm>
              <a:off x="1809307" y="1877191"/>
              <a:ext cx="1098318" cy="43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商城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E8E72155-79B8-4667-B00E-5C08406FBE0F}"/>
                </a:ext>
              </a:extLst>
            </p:cNvPr>
            <p:cNvSpPr txBox="1"/>
            <p:nvPr/>
          </p:nvSpPr>
          <p:spPr>
            <a:xfrm>
              <a:off x="1803360" y="2214095"/>
              <a:ext cx="3502277" cy="37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員工管理、使用者管理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Group 54">
            <a:extLst>
              <a:ext uri="{FF2B5EF4-FFF2-40B4-BE49-F238E27FC236}">
                <a16:creationId xmlns:a16="http://schemas.microsoft.com/office/drawing/2014/main" id="{B1097417-7CAD-4C6E-8B49-1C7A9DA655F3}"/>
              </a:ext>
            </a:extLst>
          </p:cNvPr>
          <p:cNvGrpSpPr/>
          <p:nvPr/>
        </p:nvGrpSpPr>
        <p:grpSpPr>
          <a:xfrm>
            <a:off x="1478686" y="1262974"/>
            <a:ext cx="2740111" cy="785663"/>
            <a:chOff x="1783338" y="2738693"/>
            <a:chExt cx="3531329" cy="1012527"/>
          </a:xfrm>
        </p:grpSpPr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id="{A03BA2B8-C89D-4ECF-878B-51E1C64323C0}"/>
                </a:ext>
              </a:extLst>
            </p:cNvPr>
            <p:cNvSpPr txBox="1"/>
            <p:nvPr/>
          </p:nvSpPr>
          <p:spPr>
            <a:xfrm>
              <a:off x="1783338" y="2738693"/>
              <a:ext cx="1295717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:a16="http://schemas.microsoft.com/office/drawing/2014/main" id="{B9C054D7-6231-46BD-A723-DFD6C99A7379}"/>
                </a:ext>
              </a:extLst>
            </p:cNvPr>
            <p:cNvSpPr txBox="1"/>
            <p:nvPr/>
          </p:nvSpPr>
          <p:spPr>
            <a:xfrm>
              <a:off x="1812389" y="306105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資料管理、會員等級、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訊息、通知、帳號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972E45B1-FB5D-48AA-93BF-DECCFF3CA162}"/>
              </a:ext>
            </a:extLst>
          </p:cNvPr>
          <p:cNvGrpSpPr/>
          <p:nvPr/>
        </p:nvGrpSpPr>
        <p:grpSpPr>
          <a:xfrm>
            <a:off x="1502459" y="3029421"/>
            <a:ext cx="2717568" cy="782969"/>
            <a:chOff x="1811642" y="3565411"/>
            <a:chExt cx="3502278" cy="1009056"/>
          </a:xfrm>
        </p:grpSpPr>
        <p:sp>
          <p:nvSpPr>
            <p:cNvPr id="66" name="TextBox 58">
              <a:extLst>
                <a:ext uri="{FF2B5EF4-FFF2-40B4-BE49-F238E27FC236}">
                  <a16:creationId xmlns:a16="http://schemas.microsoft.com/office/drawing/2014/main" id="{EDE79A63-154B-4812-B632-339328B32951}"/>
                </a:ext>
              </a:extLst>
            </p:cNvPr>
            <p:cNvSpPr txBox="1"/>
            <p:nvPr/>
          </p:nvSpPr>
          <p:spPr>
            <a:xfrm>
              <a:off x="1811642" y="3565411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社交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id="{67621CA4-2AF5-4A83-8A92-72D171A002B6}"/>
                </a:ext>
              </a:extLst>
            </p:cNvPr>
            <p:cNvSpPr txBox="1"/>
            <p:nvPr/>
          </p:nvSpPr>
          <p:spPr>
            <a:xfrm>
              <a:off x="1811642" y="3884298"/>
              <a:ext cx="3502278" cy="6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顯示關注、會員查詢、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個人紀錄、瀏覽直播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:a16="http://schemas.microsoft.com/office/drawing/2014/main" id="{AD724C59-3265-4589-B54D-6CDC9572BA67}"/>
              </a:ext>
            </a:extLst>
          </p:cNvPr>
          <p:cNvGrpSpPr/>
          <p:nvPr/>
        </p:nvGrpSpPr>
        <p:grpSpPr>
          <a:xfrm>
            <a:off x="1505710" y="4864603"/>
            <a:ext cx="2717568" cy="803003"/>
            <a:chOff x="1811642" y="4370751"/>
            <a:chExt cx="3502278" cy="1034874"/>
          </a:xfrm>
        </p:grpSpPr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E8F00B74-AD29-497E-BDAD-AC8B45033042}"/>
                </a:ext>
              </a:extLst>
            </p:cNvPr>
            <p:cNvSpPr txBox="1"/>
            <p:nvPr/>
          </p:nvSpPr>
          <p:spPr>
            <a:xfrm>
              <a:off x="1811642" y="4370751"/>
              <a:ext cx="1295718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準備出發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TextBox 62">
              <a:extLst>
                <a:ext uri="{FF2B5EF4-FFF2-40B4-BE49-F238E27FC236}">
                  <a16:creationId xmlns:a16="http://schemas.microsoft.com/office/drawing/2014/main" id="{F8B06BDF-3376-4BBA-B1EC-9743646FB47C}"/>
                </a:ext>
              </a:extLst>
            </p:cNvPr>
            <p:cNvSpPr txBox="1"/>
            <p:nvPr/>
          </p:nvSpPr>
          <p:spPr>
            <a:xfrm>
              <a:off x="1811642" y="4741321"/>
              <a:ext cx="3502278" cy="66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地點查詢、地點新增、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天氣查詢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E4BB4971-62A5-4EC2-B85B-FC06E6F1A6A2}"/>
              </a:ext>
            </a:extLst>
          </p:cNvPr>
          <p:cNvGrpSpPr/>
          <p:nvPr/>
        </p:nvGrpSpPr>
        <p:grpSpPr>
          <a:xfrm>
            <a:off x="1482982" y="3938122"/>
            <a:ext cx="2737045" cy="809603"/>
            <a:chOff x="1786541" y="5245130"/>
            <a:chExt cx="3527379" cy="1043380"/>
          </a:xfrm>
        </p:grpSpPr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id="{1494B3B3-3CA4-4502-ADB9-52F571A2B7CA}"/>
                </a:ext>
              </a:extLst>
            </p:cNvPr>
            <p:cNvSpPr txBox="1"/>
            <p:nvPr/>
          </p:nvSpPr>
          <p:spPr>
            <a:xfrm>
              <a:off x="1786541" y="5245130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D637E18A-7A4A-4665-B520-A67F998B2129}"/>
                </a:ext>
              </a:extLst>
            </p:cNvPr>
            <p:cNvSpPr txBox="1"/>
            <p:nvPr/>
          </p:nvSpPr>
          <p:spPr>
            <a:xfrm>
              <a:off x="1811642" y="559834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揪團瀏覽、發起揪團、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管理揪團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4" name="Group 66">
            <a:extLst>
              <a:ext uri="{FF2B5EF4-FFF2-40B4-BE49-F238E27FC236}">
                <a16:creationId xmlns:a16="http://schemas.microsoft.com/office/drawing/2014/main" id="{09BD38F7-5D1D-40A9-91EC-82FD87B316DA}"/>
              </a:ext>
            </a:extLst>
          </p:cNvPr>
          <p:cNvGrpSpPr/>
          <p:nvPr/>
        </p:nvGrpSpPr>
        <p:grpSpPr>
          <a:xfrm>
            <a:off x="781863" y="2249834"/>
            <a:ext cx="483139" cy="483139"/>
            <a:chOff x="1100743" y="1959819"/>
            <a:chExt cx="622647" cy="622647"/>
          </a:xfrm>
        </p:grpSpPr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F52A1CB9-7FF3-4305-9808-0345D6FA7A5B}"/>
                </a:ext>
              </a:extLst>
            </p:cNvPr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6" name="Group 68">
              <a:extLst>
                <a:ext uri="{FF2B5EF4-FFF2-40B4-BE49-F238E27FC236}">
                  <a16:creationId xmlns:a16="http://schemas.microsoft.com/office/drawing/2014/main" id="{1AAECEA1-C7A5-4D7C-A705-75EAC1FCC63C}"/>
                </a:ext>
              </a:extLst>
            </p:cNvPr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4500BEA8-4B24-4589-A1BE-8518468C8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B70CB0E9-C334-429E-BCF9-ADF966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EF7CE233-BAA1-49D0-931C-94D66958D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0" name="Group 72">
            <a:extLst>
              <a:ext uri="{FF2B5EF4-FFF2-40B4-BE49-F238E27FC236}">
                <a16:creationId xmlns:a16="http://schemas.microsoft.com/office/drawing/2014/main" id="{81BBE82E-E104-46CC-8797-A7A84DE9BFED}"/>
              </a:ext>
            </a:extLst>
          </p:cNvPr>
          <p:cNvGrpSpPr/>
          <p:nvPr/>
        </p:nvGrpSpPr>
        <p:grpSpPr>
          <a:xfrm>
            <a:off x="789749" y="1335349"/>
            <a:ext cx="483139" cy="483139"/>
            <a:chOff x="1100743" y="2816840"/>
            <a:chExt cx="622647" cy="622647"/>
          </a:xfrm>
        </p:grpSpPr>
        <p:sp>
          <p:nvSpPr>
            <p:cNvPr id="81" name="Oval 73">
              <a:extLst>
                <a:ext uri="{FF2B5EF4-FFF2-40B4-BE49-F238E27FC236}">
                  <a16:creationId xmlns:a16="http://schemas.microsoft.com/office/drawing/2014/main" id="{4A01EB88-EF18-4284-B65F-368D7A443348}"/>
                </a:ext>
              </a:extLst>
            </p:cNvPr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id="{CA9291B9-9912-414F-9CF9-CE8BF25D9B52}"/>
                </a:ext>
              </a:extLst>
            </p:cNvPr>
            <p:cNvGrpSpPr/>
            <p:nvPr/>
          </p:nvGrpSpPr>
          <p:grpSpPr>
            <a:xfrm>
              <a:off x="1248731" y="2973203"/>
              <a:ext cx="326670" cy="273892"/>
              <a:chOff x="8297910" y="1608486"/>
              <a:chExt cx="201212" cy="168703"/>
            </a:xfrm>
            <a:solidFill>
              <a:schemeClr val="bg1"/>
            </a:solidFill>
          </p:grpSpPr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77D57F8E-0711-4629-9004-D1DDEC01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20929421-9FC4-43B9-83A5-76F1082AF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BB2CED4C-BDC4-4E34-ABF1-1C6E884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7910" y="1608486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id="{7B3EE32C-6D39-41EA-9910-3A6F4006AE9D}"/>
              </a:ext>
            </a:extLst>
          </p:cNvPr>
          <p:cNvGrpSpPr/>
          <p:nvPr/>
        </p:nvGrpSpPr>
        <p:grpSpPr>
          <a:xfrm>
            <a:off x="791560" y="3125312"/>
            <a:ext cx="483139" cy="483139"/>
            <a:chOff x="1100743" y="3673861"/>
            <a:chExt cx="622647" cy="622647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id="{F26F0BE1-9244-46C7-8ACB-3DD532D4A9AA}"/>
                </a:ext>
              </a:extLst>
            </p:cNvPr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298A976-165A-4B8E-8486-DFC934A61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9" name="Group 81">
            <a:extLst>
              <a:ext uri="{FF2B5EF4-FFF2-40B4-BE49-F238E27FC236}">
                <a16:creationId xmlns:a16="http://schemas.microsoft.com/office/drawing/2014/main" id="{8C19BD5D-F6C7-49A8-97FC-BD51A419092A}"/>
              </a:ext>
            </a:extLst>
          </p:cNvPr>
          <p:cNvGrpSpPr/>
          <p:nvPr/>
        </p:nvGrpSpPr>
        <p:grpSpPr>
          <a:xfrm>
            <a:off x="794811" y="5000593"/>
            <a:ext cx="483139" cy="483139"/>
            <a:chOff x="1100743" y="4530882"/>
            <a:chExt cx="622647" cy="622647"/>
          </a:xfrm>
        </p:grpSpPr>
        <p:sp>
          <p:nvSpPr>
            <p:cNvPr id="90" name="Oval 82">
              <a:extLst>
                <a:ext uri="{FF2B5EF4-FFF2-40B4-BE49-F238E27FC236}">
                  <a16:creationId xmlns:a16="http://schemas.microsoft.com/office/drawing/2014/main" id="{E421A961-FE69-4F96-BA9E-D754F259D19F}"/>
                </a:ext>
              </a:extLst>
            </p:cNvPr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ED7C279C-2959-4A93-9CD0-D17BBBC30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84">
            <a:extLst>
              <a:ext uri="{FF2B5EF4-FFF2-40B4-BE49-F238E27FC236}">
                <a16:creationId xmlns:a16="http://schemas.microsoft.com/office/drawing/2014/main" id="{74A03946-8969-4769-B56C-3F420BAC245B}"/>
              </a:ext>
            </a:extLst>
          </p:cNvPr>
          <p:cNvGrpSpPr/>
          <p:nvPr/>
        </p:nvGrpSpPr>
        <p:grpSpPr>
          <a:xfrm>
            <a:off x="791560" y="4060643"/>
            <a:ext cx="483139" cy="483139"/>
            <a:chOff x="1100743" y="5387903"/>
            <a:chExt cx="622647" cy="622647"/>
          </a:xfrm>
        </p:grpSpPr>
        <p:sp>
          <p:nvSpPr>
            <p:cNvPr id="93" name="Oval 85">
              <a:extLst>
                <a:ext uri="{FF2B5EF4-FFF2-40B4-BE49-F238E27FC236}">
                  <a16:creationId xmlns:a16="http://schemas.microsoft.com/office/drawing/2014/main" id="{612BC066-5326-4544-8F65-3D1713E70634}"/>
                </a:ext>
              </a:extLst>
            </p:cNvPr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4" name="Group 86">
              <a:extLst>
                <a:ext uri="{FF2B5EF4-FFF2-40B4-BE49-F238E27FC236}">
                  <a16:creationId xmlns:a16="http://schemas.microsoft.com/office/drawing/2014/main" id="{5EC6635D-8F81-4C25-9B03-DD56315A3366}"/>
                </a:ext>
              </a:extLst>
            </p:cNvPr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95" name="Freeform 45">
                <a:extLst>
                  <a:ext uri="{FF2B5EF4-FFF2-40B4-BE49-F238E27FC236}">
                    <a16:creationId xmlns:a16="http://schemas.microsoft.com/office/drawing/2014/main" id="{C4D3308B-153E-4C2D-95C3-DC487952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id="{E6D53E0B-8A44-453A-8174-30A1FFFA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799731" y="2005283"/>
            <a:ext cx="7143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運動筆記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運動紀錄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kumimoji="0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社交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參考網站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834993" cy="720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3169A1-6602-4841-AF6D-F332FFAA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63107"/>
            <a:ext cx="1080120" cy="570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512</Words>
  <Application>Microsoft Office PowerPoint</Application>
  <PresentationFormat>如螢幕大小 (4:3)</PresentationFormat>
  <Paragraphs>165</Paragraphs>
  <Slides>22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華康新儷粗黑</vt:lpstr>
      <vt:lpstr>微軟正黑體</vt:lpstr>
      <vt:lpstr>Arial</vt:lpstr>
      <vt:lpstr>Arial Rounded MT Bold</vt:lpstr>
      <vt:lpstr>Calibri</vt:lpstr>
      <vt:lpstr>Office 佈景主題</vt:lpstr>
      <vt:lpstr>PowerPoint 簡報</vt:lpstr>
      <vt:lpstr>PowerPoint 簡報</vt:lpstr>
      <vt:lpstr>使用技術</vt:lpstr>
      <vt:lpstr>心智圖</vt:lpstr>
      <vt:lpstr>PowerPoint 簡報</vt:lpstr>
      <vt:lpstr>緣起</vt:lpstr>
      <vt:lpstr>目標使用者</vt:lpstr>
      <vt:lpstr>PowerPoint 簡報</vt:lpstr>
      <vt:lpstr>參考網站</vt:lpstr>
      <vt:lpstr>前台</vt:lpstr>
      <vt:lpstr>後台</vt:lpstr>
      <vt:lpstr>手機</vt:lpstr>
      <vt:lpstr>系統主要流程簡介</vt:lpstr>
      <vt:lpstr>系統功能簡介留言WebSocket</vt:lpstr>
      <vt:lpstr>系統功能簡介Ajax誰來按讚查詢</vt:lpstr>
      <vt:lpstr>系統功能簡介排程器爬蟲抓天氣</vt:lpstr>
      <vt:lpstr>系統功能簡介使用GoogleMap</vt:lpstr>
      <vt:lpstr>系統功能簡介使用LinePay</vt:lpstr>
      <vt:lpstr>系統功能簡介LineBot查天氣、訂單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Soowii</dc:creator>
  <cp:lastModifiedBy>soowi</cp:lastModifiedBy>
  <cp:revision>148</cp:revision>
  <dcterms:modified xsi:type="dcterms:W3CDTF">2020-05-12T07:37:43Z</dcterms:modified>
</cp:coreProperties>
</file>